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embeddedFontLst>
    <p:embeddedFont>
      <p:font typeface="Arial Narrow" panose="020B0606020202030204" pitchFamily="34"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95" autoAdjust="0"/>
  </p:normalViewPr>
  <p:slideViewPr>
    <p:cSldViewPr snapToGrid="0">
      <p:cViewPr varScale="1">
        <p:scale>
          <a:sx n="42" d="100"/>
          <a:sy n="42" d="100"/>
        </p:scale>
        <p:origin x="17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oGrK4ZKUfhQ"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ticks/removing_a_tick.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oin.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lyme/signs_symptoms/index.html%203/7/20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media/dpk/diseases-and-conditions/lyme-disease/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ny.gov/diseases/communicable/ly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oGrK4ZKUfhQ"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ticks/removing_a_tick.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sng" strike="noStrike" cap="none" dirty="0">
                <a:solidFill>
                  <a:schemeClr val="hlink"/>
                </a:solidFill>
                <a:latin typeface="Calibri"/>
                <a:ea typeface="Calibri"/>
                <a:cs typeface="Calibri"/>
                <a:sym typeface="Calibri"/>
                <a:hlinkClick r:id="rId3"/>
              </a:rPr>
              <a:t>https://youtu.be/oGrK4ZKUfhQ</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New York State Health Department Video on Tick removal. Sourced 3/2018</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CDC </a:t>
            </a:r>
            <a:r>
              <a:rPr lang="en-US" sz="1200" b="0" i="0" u="sng" strike="noStrike" cap="none" dirty="0">
                <a:solidFill>
                  <a:schemeClr val="hlink"/>
                </a:solidFill>
                <a:latin typeface="Calibri"/>
                <a:ea typeface="Calibri"/>
                <a:cs typeface="Calibri"/>
                <a:sym typeface="Calibri"/>
                <a:hlinkClick r:id="rId4"/>
              </a:rPr>
              <a:t>https://www.cdc.gov/ticks/removing_a_tick.html</a:t>
            </a:r>
            <a:r>
              <a:rPr lang="en-US" sz="1200" b="0" i="0" u="none" strike="noStrike" cap="none" dirty="0">
                <a:solidFill>
                  <a:schemeClr val="dk1"/>
                </a:solidFill>
                <a:latin typeface="Calibri"/>
                <a:ea typeface="Calibri"/>
                <a:cs typeface="Calibri"/>
                <a:sym typeface="Calibri"/>
              </a:rPr>
              <a:t> 2/15/18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CDC Stop Ticks </a:t>
            </a:r>
            <a:r>
              <a:rPr lang="en-US" sz="1200" b="0" i="0" u="sng" strike="noStrike" cap="none" dirty="0">
                <a:solidFill>
                  <a:schemeClr val="hlink"/>
                </a:solidFill>
                <a:latin typeface="Calibri"/>
                <a:ea typeface="Calibri"/>
                <a:cs typeface="Calibri"/>
                <a:sym typeface="Calibri"/>
                <a:hlinkClick r:id="rId3"/>
              </a:rPr>
              <a:t>https://www.join.me/</a:t>
            </a:r>
            <a:r>
              <a:rPr lang="en-US" sz="1200" b="0" i="0" u="none" strike="noStrike" cap="none" dirty="0">
                <a:solidFill>
                  <a:schemeClr val="dk1"/>
                </a:solidFill>
                <a:latin typeface="Calibri"/>
                <a:ea typeface="Calibri"/>
                <a:cs typeface="Calibri"/>
                <a:sym typeface="Calibri"/>
              </a:rPr>
              <a:t> 2/15/18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1100" dirty="0">
                <a:solidFill>
                  <a:srgbClr val="3F3F3F"/>
                </a:solidFill>
                <a:latin typeface="Trebuchet MS"/>
                <a:ea typeface="Trebuchet MS"/>
                <a:cs typeface="Trebuchet MS"/>
                <a:sym typeface="Trebuchet MS"/>
              </a:rPr>
              <a:t>NYSDOH Lyme Diseases and Other Diseases Carried by Ticks</a:t>
            </a:r>
            <a:br>
              <a:rPr lang="en-US" sz="1100" dirty="0">
                <a:solidFill>
                  <a:srgbClr val="3F3F3F"/>
                </a:solidFill>
                <a:latin typeface="Trebuchet MS"/>
                <a:ea typeface="Trebuchet MS"/>
                <a:cs typeface="Trebuchet MS"/>
                <a:sym typeface="Trebuchet MS"/>
              </a:rPr>
            </a:br>
            <a:r>
              <a:rPr lang="en-US" sz="1100" dirty="0">
                <a:solidFill>
                  <a:srgbClr val="3F3F3F"/>
                </a:solidFill>
                <a:latin typeface="Trebuchet MS"/>
                <a:ea typeface="Trebuchet MS"/>
                <a:cs typeface="Trebuchet MS"/>
                <a:sym typeface="Trebuchet MS"/>
              </a:rPr>
              <a:t>Source: https://www.health.ny.gov/diseases/communicable/lyme/ 2/15/18</a:t>
            </a:r>
            <a:br>
              <a:rPr lang="en-US" sz="1100" dirty="0">
                <a:solidFill>
                  <a:srgbClr val="3F3F3F"/>
                </a:solidFill>
                <a:latin typeface="Trebuchet MS"/>
                <a:ea typeface="Trebuchet MS"/>
                <a:cs typeface="Trebuchet MS"/>
                <a:sym typeface="Trebuchet MS"/>
              </a:rPr>
            </a:br>
            <a:r>
              <a:rPr lang="en-US" sz="1100" dirty="0">
                <a:solidFill>
                  <a:srgbClr val="3F3F3F"/>
                </a:solidFill>
                <a:latin typeface="Trebuchet MS"/>
                <a:ea typeface="Trebuchet MS"/>
                <a:cs typeface="Trebuchet MS"/>
                <a:sym typeface="Trebuchet MS"/>
              </a:rPr>
              <a:t>Image CDC Stop Ticks https://www.join.me/ 2/15/18</a:t>
            </a:r>
            <a:br>
              <a:rPr lang="en-US" sz="1100" dirty="0">
                <a:solidFill>
                  <a:srgbClr val="3F3F3F"/>
                </a:solidFill>
                <a:latin typeface="Trebuchet MS"/>
                <a:ea typeface="Trebuchet MS"/>
                <a:cs typeface="Trebuchet MS"/>
                <a:sym typeface="Trebuchet MS"/>
              </a:rPr>
            </a:br>
            <a:endParaRPr sz="1100" dirty="0"/>
          </a:p>
        </p:txBody>
      </p:sp>
      <p:sp>
        <p:nvSpPr>
          <p:cNvPr id="92" name="Shape 9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Photo Source: </a:t>
            </a:r>
            <a:r>
              <a:rPr lang="en-US" sz="1200" b="0" i="0" u="sng" strike="noStrike" cap="none" dirty="0">
                <a:solidFill>
                  <a:schemeClr val="hlink"/>
                </a:solidFill>
                <a:latin typeface="Calibri"/>
                <a:ea typeface="Calibri"/>
                <a:cs typeface="Calibri"/>
                <a:sym typeface="Calibri"/>
                <a:hlinkClick r:id="rId3"/>
              </a:rPr>
              <a:t>https://www.cdc.gov/lyme/signs_symptoms/index.html 3/7/2018</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CDC Lyme and other Tick-borne Diseases </a:t>
            </a:r>
            <a:r>
              <a:rPr lang="en-US" sz="1200" b="0" i="0" u="sng" strike="noStrike" cap="none" dirty="0">
                <a:solidFill>
                  <a:schemeClr val="hlink"/>
                </a:solidFill>
                <a:latin typeface="Calibri"/>
                <a:ea typeface="Calibri"/>
                <a:cs typeface="Calibri"/>
                <a:sym typeface="Calibri"/>
                <a:hlinkClick r:id="rId3"/>
              </a:rPr>
              <a:t>https://www.cdc.gov/media/dpk/diseases-and-conditions/lyme-disease/index.html</a:t>
            </a:r>
            <a:r>
              <a:rPr lang="en-US" sz="1200" b="0" i="0" u="none" strike="noStrike" cap="none" dirty="0">
                <a:solidFill>
                  <a:schemeClr val="dk1"/>
                </a:solidFill>
                <a:latin typeface="Calibri"/>
                <a:ea typeface="Calibri"/>
                <a:cs typeface="Calibri"/>
                <a:sym typeface="Calibri"/>
              </a:rPr>
              <a:t> 2/16/18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Shape 1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NYSDOH Lyme Disease Fact Sheet </a:t>
            </a:r>
            <a:r>
              <a:rPr lang="en-US" sz="1200" b="0" i="0" u="sng" strike="noStrike" cap="none" dirty="0">
                <a:solidFill>
                  <a:schemeClr val="hlink"/>
                </a:solidFill>
                <a:latin typeface="Calibri"/>
                <a:ea typeface="Calibri"/>
                <a:cs typeface="Calibri"/>
                <a:sym typeface="Calibri"/>
                <a:hlinkClick r:id="rId3"/>
              </a:rPr>
              <a:t>https://www.health.ny.gov/diseases/communicable/lyme/</a:t>
            </a:r>
            <a:r>
              <a:rPr lang="en-US" sz="1200" b="0" i="0" u="none" strike="noStrike" cap="none" dirty="0">
                <a:solidFill>
                  <a:schemeClr val="dk1"/>
                </a:solidFill>
                <a:latin typeface="Calibri"/>
                <a:ea typeface="Calibri"/>
                <a:cs typeface="Calibri"/>
                <a:sym typeface="Calibri"/>
              </a:rPr>
              <a:t> 3/5/18</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Shape 12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sng" strike="noStrike" cap="none" dirty="0">
                <a:solidFill>
                  <a:schemeClr val="hlink"/>
                </a:solidFill>
                <a:latin typeface="Calibri"/>
                <a:ea typeface="Calibri"/>
                <a:cs typeface="Calibri"/>
                <a:sym typeface="Calibri"/>
                <a:hlinkClick r:id="rId3"/>
              </a:rPr>
              <a:t>NYSDOH How to Remove a Tick Video located at https://youtu.be/oGrK4ZKUfhQ</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New York State Health Department Video on Tick removal. Sourced 3/2018</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CDC </a:t>
            </a:r>
            <a:r>
              <a:rPr lang="en-US" sz="1200" b="0" i="0" u="sng" strike="noStrike" cap="none" dirty="0">
                <a:solidFill>
                  <a:schemeClr val="hlink"/>
                </a:solidFill>
                <a:latin typeface="Calibri"/>
                <a:ea typeface="Calibri"/>
                <a:cs typeface="Calibri"/>
                <a:sym typeface="Calibri"/>
                <a:hlinkClick r:id="rId4"/>
              </a:rPr>
              <a:t>https://www.cdc.gov/ticks/removing_a_tick.html</a:t>
            </a:r>
            <a:r>
              <a:rPr lang="en-US" sz="1200" b="0" i="0" u="none" strike="noStrike" cap="none" dirty="0">
                <a:solidFill>
                  <a:schemeClr val="dk1"/>
                </a:solidFill>
                <a:latin typeface="Calibri"/>
                <a:ea typeface="Calibri"/>
                <a:cs typeface="Calibri"/>
                <a:sym typeface="Calibri"/>
              </a:rPr>
              <a:t> 2/15/18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DB10D6-60BD-404B-AADA-C1434213A576}"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847790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B10D6-60BD-404B-AADA-C1434213A576}"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186974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B10D6-60BD-404B-AADA-C1434213A576}"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226622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8629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B10D6-60BD-404B-AADA-C1434213A576}"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959307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B10D6-60BD-404B-AADA-C1434213A576}"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24689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B10D6-60BD-404B-AADA-C1434213A576}"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93696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DB10D6-60BD-404B-AADA-C1434213A576}"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499318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B10D6-60BD-404B-AADA-C1434213A576}"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53662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8517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B10D6-60BD-404B-AADA-C1434213A576}"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882999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B10D6-60BD-404B-AADA-C1434213A576}" type="datetimeFigureOut">
              <a:rPr lang="en-US" smtClean="0"/>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799271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oGrK4ZKUfhQ" TargetMode="External"/><Relationship Id="rId6" Type="http://schemas.openxmlformats.org/officeDocument/2006/relationships/hyperlink" Target="https://youtu.be/oGrK4ZKUfhQ"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498875" y="561452"/>
            <a:ext cx="11360700" cy="2003400"/>
          </a:xfrm>
          <a:prstGeom prst="rect">
            <a:avLst/>
          </a:prstGeom>
          <a:noFill/>
          <a:ln>
            <a:noFill/>
          </a:ln>
        </p:spPr>
        <p:txBody>
          <a:bodyPr spcFirstLastPara="1" wrap="square" lIns="91425" tIns="45700" rIns="91425" bIns="45700" anchor="b" anchorCtr="0">
            <a:noAutofit/>
          </a:bodyPr>
          <a:lstStyle/>
          <a:p>
            <a:pPr marL="0" marR="0" lvl="0" indent="0" rtl="0">
              <a:spcBef>
                <a:spcPts val="0"/>
              </a:spcBef>
              <a:spcAft>
                <a:spcPts val="0"/>
              </a:spcAft>
              <a:buClr>
                <a:schemeClr val="accent1"/>
              </a:buClr>
              <a:buSzPts val="5400"/>
              <a:buFont typeface="Trebuchet MS"/>
              <a:buNone/>
            </a:pPr>
            <a:r>
              <a:rPr lang="en-US" sz="7200" b="1" dirty="0">
                <a:solidFill>
                  <a:srgbClr val="000000"/>
                </a:solidFill>
                <a:latin typeface="+mn-lt"/>
              </a:rPr>
              <a:t>Lyme</a:t>
            </a:r>
            <a:r>
              <a:rPr lang="en-US" sz="7200" b="1" i="0" u="none" strike="noStrike" cap="none" dirty="0">
                <a:solidFill>
                  <a:srgbClr val="000000"/>
                </a:solidFill>
                <a:latin typeface="+mn-lt"/>
                <a:ea typeface="Trebuchet MS"/>
                <a:cs typeface="Trebuchet MS"/>
                <a:sym typeface="Trebuchet MS"/>
              </a:rPr>
              <a:t> Disease and Ticks</a:t>
            </a:r>
            <a:endParaRPr sz="7200" b="1" dirty="0">
              <a:solidFill>
                <a:srgbClr val="000000"/>
              </a:solidFill>
              <a:latin typeface="+mn-lt"/>
            </a:endParaRPr>
          </a:p>
        </p:txBody>
      </p:sp>
      <p:sp>
        <p:nvSpPr>
          <p:cNvPr id="73" name="Shape 73"/>
          <p:cNvSpPr txBox="1">
            <a:spLocks noGrp="1"/>
          </p:cNvSpPr>
          <p:nvPr>
            <p:ph type="subTitle" idx="1"/>
          </p:nvPr>
        </p:nvSpPr>
        <p:spPr>
          <a:xfrm>
            <a:off x="498875" y="3462543"/>
            <a:ext cx="11360700" cy="19305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accent1"/>
              </a:buClr>
              <a:buSzPts val="1440"/>
              <a:buFont typeface="Noto Sans Symbols"/>
              <a:buNone/>
            </a:pPr>
            <a:r>
              <a:rPr lang="en-US" sz="4800" dirty="0">
                <a:solidFill>
                  <a:schemeClr val="accent1">
                    <a:lumMod val="75000"/>
                  </a:schemeClr>
                </a:solidFill>
                <a:latin typeface="Calibri"/>
                <a:ea typeface="Calibri"/>
                <a:cs typeface="Calibri"/>
                <a:sym typeface="Calibri"/>
              </a:rPr>
              <a:t>Customizable Sample Training PowerPoint for School Health Educators</a:t>
            </a:r>
            <a:endParaRPr sz="4800" i="0" u="none" strike="noStrike" cap="none" dirty="0">
              <a:solidFill>
                <a:schemeClr val="accent1">
                  <a:lumMod val="75000"/>
                </a:schemeClr>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b="1" dirty="0">
                <a:solidFill>
                  <a:srgbClr val="0070C0"/>
                </a:solidFill>
              </a:rPr>
              <a:t>After You Remove A Tick</a:t>
            </a:r>
            <a:r>
              <a:rPr lang="en-US" b="1" i="0" u="none" strike="noStrike" cap="none" dirty="0">
                <a:solidFill>
                  <a:srgbClr val="0070C0"/>
                </a:solidFill>
                <a:latin typeface="Trebuchet MS"/>
                <a:ea typeface="Trebuchet MS"/>
                <a:cs typeface="Trebuchet MS"/>
                <a:sym typeface="Trebuchet MS"/>
              </a:rPr>
              <a:t> </a:t>
            </a:r>
            <a:endParaRPr b="1" dirty="0">
              <a:solidFill>
                <a:srgbClr val="0070C0"/>
              </a:solidFill>
            </a:endParaRPr>
          </a:p>
        </p:txBody>
      </p:sp>
      <p:sp>
        <p:nvSpPr>
          <p:cNvPr id="148" name="Shape 148"/>
          <p:cNvSpPr/>
          <p:nvPr/>
        </p:nvSpPr>
        <p:spPr>
          <a:xfrm>
            <a:off x="972161" y="1690688"/>
            <a:ext cx="10247678" cy="433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Be sure to tell an adult or your doctor about your recent tick bite, when the bite occurred, and where you most likely acquired the tick. </a:t>
            </a:r>
            <a:br>
              <a:rPr lang="en-US" sz="2800" dirty="0">
                <a:solidFill>
                  <a:schemeClr val="dk1"/>
                </a:solidFill>
                <a:latin typeface="Trebuchet MS"/>
                <a:ea typeface="Trebuchet MS"/>
                <a:cs typeface="Trebuchet MS"/>
                <a:sym typeface="Trebuchet MS"/>
              </a:rPr>
            </a:br>
            <a:br>
              <a:rPr lang="en-US" sz="2800" dirty="0">
                <a:solidFill>
                  <a:schemeClr val="dk1"/>
                </a:solidFill>
                <a:latin typeface="Trebuchet MS"/>
                <a:ea typeface="Trebuchet MS"/>
                <a:cs typeface="Trebuchet MS"/>
                <a:sym typeface="Trebuchet MS"/>
              </a:rPr>
            </a:br>
            <a:r>
              <a:rPr lang="en-US" sz="2800" dirty="0">
                <a:solidFill>
                  <a:schemeClr val="dk1"/>
                </a:solidFill>
                <a:latin typeface="Trebuchet MS"/>
                <a:ea typeface="Trebuchet MS"/>
                <a:cs typeface="Trebuchet MS"/>
                <a:sym typeface="Trebuchet MS"/>
              </a:rPr>
              <a:t>Save the tick to show the doctor if needed.</a:t>
            </a: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Watch for signs of illness - which might feel like the flu or a rash somewhere on your body and let an adult or your doctor know.</a:t>
            </a: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354149" y="408317"/>
            <a:ext cx="8596800" cy="90289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accent1"/>
              </a:buClr>
              <a:buSzPts val="3600"/>
              <a:buFont typeface="Trebuchet MS"/>
              <a:buNone/>
            </a:pPr>
            <a:r>
              <a:rPr lang="en-US" sz="4800" b="0" i="0" u="none" strike="noStrike" cap="none" dirty="0">
                <a:solidFill>
                  <a:schemeClr val="accent1">
                    <a:lumMod val="75000"/>
                  </a:schemeClr>
                </a:solidFill>
                <a:latin typeface="Trebuchet MS"/>
                <a:ea typeface="Trebuchet MS"/>
                <a:cs typeface="Trebuchet MS"/>
                <a:sym typeface="Trebuchet MS"/>
              </a:rPr>
              <a:t>How to Use This Presentation</a:t>
            </a:r>
            <a:endParaRPr sz="4800" dirty="0">
              <a:solidFill>
                <a:schemeClr val="accent1">
                  <a:lumMod val="75000"/>
                </a:schemeClr>
              </a:solidFill>
            </a:endParaRPr>
          </a:p>
        </p:txBody>
      </p:sp>
      <p:sp>
        <p:nvSpPr>
          <p:cNvPr id="80" name="Shape 80"/>
          <p:cNvSpPr txBox="1">
            <a:spLocks noGrp="1"/>
          </p:cNvSpPr>
          <p:nvPr>
            <p:ph idx="1"/>
          </p:nvPr>
        </p:nvSpPr>
        <p:spPr>
          <a:xfrm>
            <a:off x="508033" y="1451708"/>
            <a:ext cx="11172133" cy="503535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440"/>
              <a:buFont typeface="Noto Sans Symbols"/>
              <a:buChar char="▶"/>
            </a:pPr>
            <a:r>
              <a:rPr lang="en-US" sz="2400" b="0" i="0" u="none" strike="noStrike" cap="none" dirty="0">
                <a:solidFill>
                  <a:srgbClr val="3F3F3F"/>
                </a:solidFill>
                <a:ea typeface="Trebuchet MS"/>
                <a:cs typeface="Trebuchet MS"/>
                <a:sym typeface="Trebuchet MS"/>
              </a:rPr>
              <a:t>Thi</a:t>
            </a:r>
            <a:r>
              <a:rPr lang="en-US" sz="2400" dirty="0">
                <a:sym typeface="Trebuchet MS"/>
              </a:rPr>
              <a:t>s</a:t>
            </a:r>
            <a:r>
              <a:rPr lang="en-US" sz="2400" dirty="0"/>
              <a:t> </a:t>
            </a:r>
            <a:r>
              <a:rPr lang="en-US" sz="2400" b="0" i="0" u="none" strike="noStrike" cap="none" dirty="0">
                <a:solidFill>
                  <a:srgbClr val="3F3F3F"/>
                </a:solidFill>
                <a:ea typeface="Trebuchet MS"/>
                <a:cs typeface="Trebuchet MS"/>
                <a:sym typeface="Trebuchet MS"/>
              </a:rPr>
              <a:t>presentation contains the functional knowledge related to ticks and tick-borne disease prevention including Lyme Disease.</a:t>
            </a:r>
            <a:endParaRPr sz="2400" dirty="0"/>
          </a:p>
          <a:p>
            <a:pPr marL="342900" marR="0" lvl="0" indent="-342900" algn="l" rtl="0">
              <a:lnSpc>
                <a:spcPct val="90000"/>
              </a:lnSpc>
              <a:spcBef>
                <a:spcPts val="1000"/>
              </a:spcBef>
              <a:spcAft>
                <a:spcPts val="0"/>
              </a:spcAft>
              <a:buClr>
                <a:schemeClr val="accent1"/>
              </a:buClr>
              <a:buSzPts val="1440"/>
              <a:buFont typeface="Noto Sans Symbols"/>
              <a:buChar char="▶"/>
            </a:pPr>
            <a:r>
              <a:rPr lang="en-US" sz="2400" b="0" i="0" u="none" strike="noStrike" cap="none" dirty="0">
                <a:solidFill>
                  <a:srgbClr val="3F3F3F"/>
                </a:solidFill>
                <a:ea typeface="Trebuchet MS"/>
                <a:cs typeface="Trebuchet MS"/>
                <a:sym typeface="Trebuchet MS"/>
              </a:rPr>
              <a:t>The information provided may be copied, used and/or distributed without fee for educational purposes. Any reproduction, use, and/or distribution should credit the New York State Center for School Health. Permission to copy, use and/or distribute materials as described above shall not extend to information that is credited to other sources.  Reproducing materials for profit and/or any commercial use is strictly forbidden without express prior written permission of the New York State Center for School Health. Individuals or districts choosing to use the this presentation are solely responsible for the content and any modifications made.</a:t>
            </a:r>
            <a:endParaRPr sz="2400" b="0" i="0" u="none" strike="noStrike" cap="none" dirty="0">
              <a:solidFill>
                <a:srgbClr val="3F3F3F"/>
              </a:solidFill>
              <a:ea typeface="Trebuchet MS"/>
              <a:cs typeface="Trebuchet MS"/>
              <a:sym typeface="Trebuchet MS"/>
            </a:endParaRPr>
          </a:p>
          <a:p>
            <a:pPr marL="342900" lvl="0" indent="-342900" rtl="0">
              <a:lnSpc>
                <a:spcPct val="90000"/>
              </a:lnSpc>
              <a:spcBef>
                <a:spcPts val="1000"/>
              </a:spcBef>
              <a:spcAft>
                <a:spcPts val="0"/>
              </a:spcAft>
              <a:buClr>
                <a:schemeClr val="accent1"/>
              </a:buClr>
              <a:buSzPts val="1440"/>
              <a:buFont typeface="Noto Sans Symbols"/>
              <a:buChar char="▶"/>
            </a:pPr>
            <a:r>
              <a:rPr lang="en-US" sz="2400" dirty="0"/>
              <a:t>URLs for resources can be found in the notes section.</a:t>
            </a:r>
            <a:endParaRPr sz="2400" dirty="0"/>
          </a:p>
          <a:p>
            <a:pPr marL="342900" lvl="0" indent="-342900" rtl="0">
              <a:lnSpc>
                <a:spcPct val="90000"/>
              </a:lnSpc>
              <a:spcBef>
                <a:spcPts val="1000"/>
              </a:spcBef>
              <a:spcAft>
                <a:spcPts val="0"/>
              </a:spcAft>
              <a:buClr>
                <a:schemeClr val="accent1"/>
              </a:buClr>
              <a:buSzPts val="1440"/>
              <a:buFont typeface="Noto Sans Symbols"/>
              <a:buChar char="▶"/>
            </a:pPr>
            <a:r>
              <a:rPr lang="en-US" sz="2400" dirty="0"/>
              <a:t>A blank slide is included for you to add additional information.</a:t>
            </a:r>
            <a:endParaRPr sz="2400" dirty="0"/>
          </a:p>
          <a:p>
            <a:pPr marL="0" marR="0" lvl="0" indent="0" algn="ctr" rtl="0">
              <a:lnSpc>
                <a:spcPct val="90000"/>
              </a:lnSpc>
              <a:spcBef>
                <a:spcPts val="1000"/>
              </a:spcBef>
              <a:spcAft>
                <a:spcPts val="0"/>
              </a:spcAft>
              <a:buClr>
                <a:schemeClr val="accent1"/>
              </a:buClr>
              <a:buSzPts val="1440"/>
              <a:buNone/>
            </a:pPr>
            <a:r>
              <a:rPr lang="en-US" sz="2400" b="1" i="0" u="none" strike="noStrike" cap="none" dirty="0">
                <a:solidFill>
                  <a:srgbClr val="3F3F3F"/>
                </a:solidFill>
                <a:ea typeface="Trebuchet MS"/>
                <a:cs typeface="Trebuchet MS"/>
                <a:sym typeface="Trebuchet MS"/>
              </a:rPr>
              <a:t>This slide </a:t>
            </a:r>
            <a:r>
              <a:rPr lang="en-US" sz="2400" b="1" dirty="0"/>
              <a:t>should </a:t>
            </a:r>
            <a:r>
              <a:rPr lang="en-US" sz="2400" b="1" i="0" u="none" strike="noStrike" cap="none" dirty="0">
                <a:solidFill>
                  <a:srgbClr val="3F3F3F"/>
                </a:solidFill>
                <a:ea typeface="Trebuchet MS"/>
                <a:cs typeface="Trebuchet MS"/>
                <a:sym typeface="Trebuchet MS"/>
              </a:rPr>
              <a:t>be deleted prior to use. </a:t>
            </a:r>
            <a:br>
              <a:rPr lang="en-US" sz="1800" b="0" i="0" u="none" strike="noStrike" cap="none" dirty="0">
                <a:solidFill>
                  <a:srgbClr val="3F3F3F"/>
                </a:solidFill>
                <a:latin typeface="Trebuchet MS"/>
                <a:ea typeface="Trebuchet MS"/>
                <a:cs typeface="Trebuchet MS"/>
                <a:sym typeface="Trebuchet MS"/>
              </a:rPr>
            </a:br>
            <a:endParaRPr sz="1800" b="0" i="0" u="none" strike="noStrike" cap="none" dirty="0">
              <a:solidFill>
                <a:srgbClr val="3F3F3F"/>
              </a:solidFill>
              <a:latin typeface="Trebuchet MS"/>
              <a:ea typeface="Trebuchet MS"/>
              <a:cs typeface="Trebuchet MS"/>
              <a:sym typeface="Trebuchet MS"/>
            </a:endParaRPr>
          </a:p>
          <a:p>
            <a:pPr marL="342900" marR="0" lvl="0" indent="-251459" algn="l" rtl="0">
              <a:lnSpc>
                <a:spcPct val="90000"/>
              </a:lnSpc>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251459" algn="l" rtl="0">
              <a:lnSpc>
                <a:spcPct val="90000"/>
              </a:lnSpc>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251459" algn="l" rtl="0">
              <a:lnSpc>
                <a:spcPct val="90000"/>
              </a:lnSpc>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0" y="365126"/>
            <a:ext cx="10515600" cy="98059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7200"/>
              <a:buFont typeface="Arial Narrow"/>
              <a:buNone/>
            </a:pPr>
            <a:r>
              <a:rPr lang="en-US" sz="4800" dirty="0">
                <a:solidFill>
                  <a:schemeClr val="accent1">
                    <a:lumMod val="75000"/>
                  </a:schemeClr>
                </a:solidFill>
                <a:latin typeface="Arial Narrow"/>
                <a:ea typeface="Arial Narrow"/>
                <a:cs typeface="Arial Narrow"/>
                <a:sym typeface="Arial Narrow"/>
              </a:rPr>
              <a:t>What is a Tick?</a:t>
            </a:r>
            <a:endParaRPr sz="4800" dirty="0">
              <a:solidFill>
                <a:schemeClr val="accent1">
                  <a:lumMod val="75000"/>
                </a:schemeClr>
              </a:solidFill>
              <a:latin typeface="Arial Narrow"/>
              <a:ea typeface="Arial Narrow"/>
              <a:cs typeface="Arial Narrow"/>
              <a:sym typeface="Arial Narrow"/>
            </a:endParaRPr>
          </a:p>
        </p:txBody>
      </p:sp>
      <p:pic>
        <p:nvPicPr>
          <p:cNvPr id="88" name="Shape 88"/>
          <p:cNvPicPr preferRelativeResize="0">
            <a:picLocks noGrp="1"/>
          </p:cNvPicPr>
          <p:nvPr>
            <p:ph sz="half" idx="1"/>
          </p:nvPr>
        </p:nvPicPr>
        <p:blipFill rotWithShape="1">
          <a:blip r:embed="rId3">
            <a:alphaModFix/>
          </a:blip>
          <a:stretch/>
        </p:blipFill>
        <p:spPr>
          <a:xfrm>
            <a:off x="562155" y="2260515"/>
            <a:ext cx="5181600" cy="1963310"/>
          </a:xfrm>
          <a:prstGeom prst="rect">
            <a:avLst/>
          </a:prstGeom>
          <a:noFill/>
          <a:ln>
            <a:noFill/>
          </a:ln>
        </p:spPr>
      </p:pic>
      <p:sp>
        <p:nvSpPr>
          <p:cNvPr id="2" name="Content Placeholder 1"/>
          <p:cNvSpPr>
            <a:spLocks noGrp="1"/>
          </p:cNvSpPr>
          <p:nvPr>
            <p:ph sz="half" idx="2"/>
          </p:nvPr>
        </p:nvSpPr>
        <p:spPr>
          <a:xfrm>
            <a:off x="6172200" y="1825625"/>
            <a:ext cx="5594230" cy="4351338"/>
          </a:xfrm>
          <a:solidFill>
            <a:schemeClr val="bg1">
              <a:lumMod val="95000"/>
            </a:schemeClr>
          </a:solidFill>
        </p:spPr>
        <p:txBody>
          <a:bodyPr>
            <a:normAutofit fontScale="92500" lnSpcReduction="20000"/>
          </a:bodyPr>
          <a:lstStyle/>
          <a:p>
            <a:pPr marL="0" lvl="0" indent="0">
              <a:buClr>
                <a:schemeClr val="dk1"/>
              </a:buClr>
              <a:buSzPts val="1100"/>
              <a:buNone/>
            </a:pPr>
            <a:r>
              <a:rPr lang="en-US" dirty="0">
                <a:sym typeface="Calibri"/>
              </a:rPr>
              <a:t>Ticks are bugs  that bite people and animals</a:t>
            </a:r>
          </a:p>
          <a:p>
            <a:pPr marL="0" lvl="0" indent="0">
              <a:buClr>
                <a:schemeClr val="dk1"/>
              </a:buClr>
              <a:buSzPts val="1100"/>
              <a:buNone/>
            </a:pPr>
            <a:r>
              <a:rPr lang="en-US" dirty="0">
                <a:sym typeface="Calibri"/>
              </a:rPr>
              <a:t>They come in different sizes. Some ticks are very small - about the. size of a poppy seed</a:t>
            </a:r>
          </a:p>
          <a:p>
            <a:pPr marL="0" lvl="0" indent="0">
              <a:buClr>
                <a:schemeClr val="dk1"/>
              </a:buClr>
              <a:buSzPts val="1100"/>
              <a:buNone/>
            </a:pPr>
            <a:r>
              <a:rPr lang="en-US" dirty="0">
                <a:sym typeface="Calibri"/>
              </a:rPr>
              <a:t>A tick feeds on the blood of warm blooded animals, like humans, and transmits bacteria in their saliva.</a:t>
            </a:r>
          </a:p>
          <a:p>
            <a:pPr marL="0" lvl="0" indent="0">
              <a:buClr>
                <a:schemeClr val="accent1"/>
              </a:buClr>
              <a:buSzPts val="1600"/>
              <a:buNone/>
            </a:pPr>
            <a:r>
              <a:rPr lang="en-US" dirty="0">
                <a:sym typeface="Calibri"/>
              </a:rPr>
              <a:t>When a person or an animal is bitten by an infected tick, the tick’s saliva transmits the bacteria causing illness.</a:t>
            </a:r>
          </a:p>
          <a:p>
            <a:pPr marL="0" lvl="0" indent="0">
              <a:buClr>
                <a:schemeClr val="accent1"/>
              </a:buClr>
              <a:buSzPts val="1600"/>
              <a:buNone/>
            </a:pPr>
            <a:r>
              <a:rPr lang="en-US" dirty="0">
                <a:sym typeface="Calibri"/>
              </a:rPr>
              <a:t>Infections from tick-borne diseases have been increasing in NYS and in the US.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623054" y="395717"/>
            <a:ext cx="8745600" cy="756300"/>
          </a:xfrm>
          <a:prstGeom prst="rect">
            <a:avLst/>
          </a:prstGeom>
        </p:spPr>
        <p:txBody>
          <a:bodyPr spcFirstLastPara="1" wrap="square" lIns="121900" tIns="121900" rIns="121900" bIns="121900" anchor="b" anchorCtr="0">
            <a:noAutofit/>
          </a:bodyPr>
          <a:lstStyle/>
          <a:p>
            <a:pPr marL="0" lvl="0" indent="0" rtl="0">
              <a:spcBef>
                <a:spcPts val="1000"/>
              </a:spcBef>
              <a:spcAft>
                <a:spcPts val="0"/>
              </a:spcAft>
              <a:buClr>
                <a:schemeClr val="dk1"/>
              </a:buClr>
              <a:buSzPts val="1100"/>
              <a:buFont typeface="Arial"/>
              <a:buNone/>
            </a:pPr>
            <a:r>
              <a:rPr lang="en-US" sz="4800" b="1" dirty="0">
                <a:solidFill>
                  <a:srgbClr val="0070C0"/>
                </a:solidFill>
                <a:latin typeface="Arial Narrow"/>
                <a:ea typeface="Arial Narrow"/>
                <a:cs typeface="Arial Narrow"/>
                <a:sym typeface="Arial Narrow"/>
              </a:rPr>
              <a:t>What</a:t>
            </a:r>
            <a:r>
              <a:rPr lang="en-US" sz="3000" b="1" dirty="0">
                <a:solidFill>
                  <a:srgbClr val="0070C0"/>
                </a:solidFill>
              </a:rPr>
              <a:t> </a:t>
            </a:r>
            <a:r>
              <a:rPr lang="en-US" sz="4800" b="1" dirty="0">
                <a:solidFill>
                  <a:srgbClr val="0070C0"/>
                </a:solidFill>
                <a:latin typeface="Arial Narrow"/>
                <a:ea typeface="Arial Narrow"/>
                <a:cs typeface="Arial Narrow"/>
                <a:sym typeface="Arial Narrow"/>
              </a:rPr>
              <a:t>is a </a:t>
            </a:r>
            <a:r>
              <a:rPr lang="en-US" sz="4800" b="1" dirty="0">
                <a:solidFill>
                  <a:schemeClr val="accent1">
                    <a:lumMod val="75000"/>
                  </a:schemeClr>
                </a:solidFill>
                <a:latin typeface="Arial Narrow"/>
                <a:ea typeface="Arial Narrow"/>
                <a:cs typeface="Arial Narrow"/>
                <a:sym typeface="Arial Narrow"/>
              </a:rPr>
              <a:t>Tick-Borne Disease</a:t>
            </a:r>
            <a:endParaRPr sz="4800" b="1" dirty="0">
              <a:solidFill>
                <a:schemeClr val="accent1">
                  <a:lumMod val="75000"/>
                </a:schemeClr>
              </a:solidFill>
              <a:latin typeface="Arial Narrow"/>
              <a:ea typeface="Arial Narrow"/>
              <a:cs typeface="Arial Narrow"/>
              <a:sym typeface="Arial Narrow"/>
            </a:endParaRPr>
          </a:p>
        </p:txBody>
      </p:sp>
      <p:sp>
        <p:nvSpPr>
          <p:cNvPr id="95" name="Shape 95"/>
          <p:cNvSpPr txBox="1">
            <a:spLocks noGrp="1"/>
          </p:cNvSpPr>
          <p:nvPr>
            <p:ph idx="1"/>
          </p:nvPr>
        </p:nvSpPr>
        <p:spPr>
          <a:xfrm>
            <a:off x="345681" y="1380225"/>
            <a:ext cx="6382924" cy="4692771"/>
          </a:xfrm>
          <a:prstGeom prst="rect">
            <a:avLst/>
          </a:prstGeom>
        </p:spPr>
        <p:txBody>
          <a:bodyPr spcFirstLastPara="1" wrap="square" lIns="121900" tIns="121900" rIns="121900" bIns="121900" anchor="t" anchorCtr="0">
            <a:noAutofit/>
          </a:bodyPr>
          <a:lstStyle/>
          <a:p>
            <a:pPr marL="0" lvl="0" indent="0">
              <a:spcBef>
                <a:spcPts val="1000"/>
              </a:spcBef>
              <a:spcAft>
                <a:spcPts val="0"/>
              </a:spcAft>
              <a:buNone/>
            </a:pPr>
            <a:r>
              <a:rPr lang="en-US" sz="2800" dirty="0"/>
              <a:t>A Tick-Borne disease is spread by the bite of a tick.  </a:t>
            </a:r>
            <a:endParaRPr sz="2800" dirty="0"/>
          </a:p>
          <a:p>
            <a:pPr marL="0" lvl="0" indent="0">
              <a:spcBef>
                <a:spcPts val="1000"/>
              </a:spcBef>
              <a:spcAft>
                <a:spcPts val="0"/>
              </a:spcAft>
              <a:buNone/>
            </a:pPr>
            <a:r>
              <a:rPr lang="en-US" sz="2800" dirty="0"/>
              <a:t>Not all ticks can cause disease and not all bites make you sick.</a:t>
            </a:r>
            <a:endParaRPr sz="2800" dirty="0"/>
          </a:p>
          <a:p>
            <a:pPr marL="0" lvl="0" indent="0">
              <a:spcBef>
                <a:spcPts val="1000"/>
              </a:spcBef>
              <a:spcAft>
                <a:spcPts val="0"/>
              </a:spcAft>
              <a:buNone/>
            </a:pPr>
            <a:r>
              <a:rPr lang="en-US" sz="2800" dirty="0"/>
              <a:t>It's important to learn how to prevent a bite, how to remove a tick and what to do if you think you could have a tick-borne disease. </a:t>
            </a:r>
            <a:endParaRPr sz="2800" dirty="0"/>
          </a:p>
          <a:p>
            <a:pPr marL="0" lvl="0" indent="0">
              <a:spcBef>
                <a:spcPts val="1000"/>
              </a:spcBef>
              <a:spcAft>
                <a:spcPts val="0"/>
              </a:spcAft>
              <a:buNone/>
            </a:pPr>
            <a:r>
              <a:rPr lang="en-US" sz="2800" dirty="0"/>
              <a:t>Lyme disease is the most common disease spread by ticks in New York state but there are other serious diseases which are also spread by ticks. </a:t>
            </a:r>
            <a:br>
              <a:rPr lang="en-US" sz="2400" dirty="0"/>
            </a:br>
            <a:br>
              <a:rPr lang="en-US" dirty="0"/>
            </a:br>
            <a:br>
              <a:rPr lang="en-US" dirty="0"/>
            </a:br>
            <a:endParaRPr dirty="0"/>
          </a:p>
        </p:txBody>
      </p:sp>
      <p:pic>
        <p:nvPicPr>
          <p:cNvPr id="96" name="Shape 96"/>
          <p:cNvPicPr preferRelativeResize="0"/>
          <p:nvPr/>
        </p:nvPicPr>
        <p:blipFill rotWithShape="1">
          <a:blip r:embed="rId3">
            <a:alphaModFix/>
          </a:blip>
          <a:srcRect/>
          <a:stretch/>
        </p:blipFill>
        <p:spPr>
          <a:xfrm>
            <a:off x="7280693" y="2314300"/>
            <a:ext cx="4592981" cy="1791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248223" y="257423"/>
            <a:ext cx="8596800" cy="132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4800" b="1" i="0" u="none" strike="noStrike" cap="none" dirty="0">
                <a:solidFill>
                  <a:schemeClr val="accent1">
                    <a:lumMod val="75000"/>
                  </a:schemeClr>
                </a:solidFill>
                <a:latin typeface="Trebuchet MS"/>
                <a:ea typeface="Trebuchet MS"/>
                <a:cs typeface="Trebuchet MS"/>
                <a:sym typeface="Trebuchet MS"/>
              </a:rPr>
              <a:t>Signs of Lyme Disease</a:t>
            </a:r>
            <a:endParaRPr sz="4800" b="1" dirty="0">
              <a:solidFill>
                <a:schemeClr val="accent1">
                  <a:lumMod val="75000"/>
                </a:schemeClr>
              </a:solidFill>
            </a:endParaRPr>
          </a:p>
        </p:txBody>
      </p:sp>
      <p:pic>
        <p:nvPicPr>
          <p:cNvPr id="110" name="Shape 110"/>
          <p:cNvPicPr preferRelativeResize="0">
            <a:picLocks noGrp="1"/>
          </p:cNvPicPr>
          <p:nvPr>
            <p:ph idx="1"/>
          </p:nvPr>
        </p:nvPicPr>
        <p:blipFill rotWithShape="1">
          <a:blip r:embed="rId3">
            <a:alphaModFix/>
          </a:blip>
          <a:srcRect/>
          <a:stretch/>
        </p:blipFill>
        <p:spPr>
          <a:xfrm>
            <a:off x="8574657" y="2425083"/>
            <a:ext cx="3226279" cy="1387792"/>
          </a:xfrm>
          <a:prstGeom prst="rect">
            <a:avLst/>
          </a:prstGeom>
          <a:noFill/>
          <a:ln>
            <a:noFill/>
          </a:ln>
        </p:spPr>
      </p:pic>
      <p:sp>
        <p:nvSpPr>
          <p:cNvPr id="111" name="Shape 111"/>
          <p:cNvSpPr txBox="1"/>
          <p:nvPr/>
        </p:nvSpPr>
        <p:spPr>
          <a:xfrm>
            <a:off x="403025" y="1364667"/>
            <a:ext cx="7843828" cy="508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t>A rash may appear 3-14 days after a tick bite. Not all rashes are from  Lyme disease.</a:t>
            </a:r>
            <a:endParaRPr sz="2400" dirty="0"/>
          </a:p>
          <a:p>
            <a:pPr marL="0" marR="0" lvl="0" indent="0" algn="l" rtl="0">
              <a:spcBef>
                <a:spcPts val="0"/>
              </a:spcBef>
              <a:spcAft>
                <a:spcPts val="0"/>
              </a:spcAft>
              <a:buNone/>
            </a:pPr>
            <a:endParaRPr sz="2400" dirty="0"/>
          </a:p>
          <a:p>
            <a:pPr marL="0" marR="0" lvl="0" indent="0" algn="l" rtl="0">
              <a:spcBef>
                <a:spcPts val="0"/>
              </a:spcBef>
              <a:spcAft>
                <a:spcPts val="0"/>
              </a:spcAft>
              <a:buNone/>
            </a:pPr>
            <a:r>
              <a:rPr lang="en-US" sz="2400" dirty="0"/>
              <a:t>Many people do not get the rash so it's important to watch for signs/symptoms of early Lyme disease including flu-like symptoms, headache, etc. Some people have a local reaction to the tick bite-like redness or swelling.</a:t>
            </a:r>
            <a:endParaRPr sz="2400" dirty="0"/>
          </a:p>
          <a:p>
            <a:pPr marL="0" marR="0" lvl="0" indent="0" algn="l" rtl="0">
              <a:spcBef>
                <a:spcPts val="0"/>
              </a:spcBef>
              <a:spcAft>
                <a:spcPts val="0"/>
              </a:spcAft>
              <a:buNone/>
            </a:pPr>
            <a:endParaRPr sz="2400" dirty="0"/>
          </a:p>
          <a:p>
            <a:pPr marL="0" lvl="0" indent="0" rtl="0">
              <a:spcBef>
                <a:spcPts val="0"/>
              </a:spcBef>
              <a:spcAft>
                <a:spcPts val="0"/>
              </a:spcAft>
              <a:buClr>
                <a:schemeClr val="dk1"/>
              </a:buClr>
              <a:buFont typeface="Arial"/>
              <a:buNone/>
            </a:pPr>
            <a:r>
              <a:rPr lang="en-US" sz="2400" dirty="0"/>
              <a:t>You may or may have all of them. If you notice any of them after you have removed a tick, you should see your medical provider.</a:t>
            </a:r>
            <a:endParaRPr sz="2400" dirty="0"/>
          </a:p>
          <a:p>
            <a:pPr marL="0" marR="0" lvl="0" indent="0" algn="l" rtl="0">
              <a:spcBef>
                <a:spcPts val="0"/>
              </a:spcBef>
              <a:spcAft>
                <a:spcPts val="0"/>
              </a:spcAft>
              <a:buNone/>
            </a:pPr>
            <a:endParaRPr sz="2400" dirty="0"/>
          </a:p>
          <a:p>
            <a:pPr marL="0" marR="0" lvl="0" indent="0" algn="l" rtl="0">
              <a:spcBef>
                <a:spcPts val="0"/>
              </a:spcBef>
              <a:spcAft>
                <a:spcPts val="0"/>
              </a:spcAft>
              <a:buNone/>
            </a:pPr>
            <a:r>
              <a:rPr lang="en-US" sz="2400" dirty="0"/>
              <a:t>It is important to see your health care provider to see if you have Lyme Disease and get the proper medicine.</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681380" y="412377"/>
            <a:ext cx="9532959"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Trebuchet MS"/>
              <a:buNone/>
            </a:pPr>
            <a:r>
              <a:rPr lang="en-US" sz="4800" b="1" i="0" u="none" strike="noStrike" cap="none" dirty="0">
                <a:solidFill>
                  <a:schemeClr val="accent1">
                    <a:lumMod val="75000"/>
                  </a:schemeClr>
                </a:solidFill>
                <a:latin typeface="Trebuchet MS"/>
                <a:ea typeface="Trebuchet MS"/>
                <a:cs typeface="Trebuchet MS"/>
                <a:sym typeface="Trebuchet MS"/>
              </a:rPr>
              <a:t>How Common is Lyme Disease</a:t>
            </a:r>
            <a:endParaRPr sz="4800" b="1" dirty="0">
              <a:solidFill>
                <a:schemeClr val="accent1">
                  <a:lumMod val="75000"/>
                </a:schemeClr>
              </a:solidFill>
            </a:endParaRPr>
          </a:p>
        </p:txBody>
      </p:sp>
      <p:sp>
        <p:nvSpPr>
          <p:cNvPr id="118" name="Shape 1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240"/>
              <a:buFont typeface="Noto Sans Symbols"/>
              <a:buNone/>
            </a:pPr>
            <a:r>
              <a:rPr lang="en-US" sz="2800" b="0" i="0" u="none" strike="noStrike" cap="none" dirty="0">
                <a:solidFill>
                  <a:srgbClr val="3F3F3F"/>
                </a:solidFill>
                <a:latin typeface="Calibri"/>
                <a:ea typeface="Calibri"/>
                <a:cs typeface="Calibri"/>
                <a:sym typeface="Calibri"/>
              </a:rPr>
              <a:t>According to the Centers for Disease Control and Prevention (CDC), many people do not know they are at risk each year for tick borne illness.</a:t>
            </a:r>
            <a:br>
              <a:rPr lang="en-US" sz="2800" b="0" i="0" u="none" strike="noStrike" cap="none" dirty="0">
                <a:solidFill>
                  <a:srgbClr val="3F3F3F"/>
                </a:solidFill>
                <a:latin typeface="Calibri"/>
                <a:ea typeface="Calibri"/>
                <a:cs typeface="Calibri"/>
                <a:sym typeface="Calibri"/>
              </a:rPr>
            </a:br>
            <a:endParaRPr dirty="0"/>
          </a:p>
          <a:p>
            <a:pPr marL="0" marR="0" lvl="0" indent="0" algn="l" rtl="0">
              <a:spcBef>
                <a:spcPts val="1000"/>
              </a:spcBef>
              <a:spcAft>
                <a:spcPts val="0"/>
              </a:spcAft>
              <a:buClr>
                <a:schemeClr val="accent1"/>
              </a:buClr>
              <a:buSzPts val="2240"/>
              <a:buFont typeface="Noto Sans Symbols"/>
              <a:buNone/>
            </a:pPr>
            <a:r>
              <a:rPr lang="en-US" sz="2800" b="0" i="0" u="none" strike="noStrike" cap="none" dirty="0">
                <a:solidFill>
                  <a:srgbClr val="3F3F3F"/>
                </a:solidFill>
                <a:latin typeface="Calibri"/>
                <a:ea typeface="Calibri"/>
                <a:cs typeface="Calibri"/>
                <a:sym typeface="Calibri"/>
              </a:rPr>
              <a:t>Each year more than 30,000 </a:t>
            </a:r>
            <a:r>
              <a:rPr lang="en-US" dirty="0">
                <a:solidFill>
                  <a:srgbClr val="3F3F3F"/>
                </a:solidFill>
                <a:latin typeface="Calibri"/>
                <a:ea typeface="Calibri"/>
                <a:cs typeface="Calibri"/>
                <a:sym typeface="Calibri"/>
              </a:rPr>
              <a:t>cases of </a:t>
            </a:r>
            <a:r>
              <a:rPr lang="en-US" dirty="0">
                <a:latin typeface="Calibri"/>
                <a:ea typeface="Calibri"/>
                <a:cs typeface="Calibri"/>
                <a:sym typeface="Calibri"/>
              </a:rPr>
              <a:t>Lyme disease are reported nationwide. Studies suggest the actual number of people diagnosed with Lyme disease is more likely about 300,000.</a:t>
            </a:r>
            <a:endParaRPr dirty="0">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25262" y="324281"/>
            <a:ext cx="11034134" cy="10559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b="1" i="0" u="none" strike="noStrike" cap="none" dirty="0">
                <a:solidFill>
                  <a:srgbClr val="0070C0"/>
                </a:solidFill>
                <a:latin typeface="Trebuchet MS"/>
                <a:ea typeface="Trebuchet MS"/>
                <a:cs typeface="Trebuchet MS"/>
                <a:sym typeface="Trebuchet MS"/>
              </a:rPr>
              <a:t>How to </a:t>
            </a:r>
            <a:r>
              <a:rPr lang="en-US" b="1" dirty="0">
                <a:solidFill>
                  <a:srgbClr val="0070C0"/>
                </a:solidFill>
              </a:rPr>
              <a:t>A</a:t>
            </a:r>
            <a:r>
              <a:rPr lang="en-US" b="1" i="0" u="none" strike="noStrike" cap="none" dirty="0">
                <a:solidFill>
                  <a:srgbClr val="0070C0"/>
                </a:solidFill>
                <a:latin typeface="Trebuchet MS"/>
                <a:ea typeface="Trebuchet MS"/>
                <a:cs typeface="Trebuchet MS"/>
                <a:sym typeface="Trebuchet MS"/>
              </a:rPr>
              <a:t>void Ticks</a:t>
            </a:r>
            <a:endParaRPr b="1" dirty="0">
              <a:solidFill>
                <a:srgbClr val="0070C0"/>
              </a:solidFill>
            </a:endParaRPr>
          </a:p>
        </p:txBody>
      </p:sp>
      <p:sp>
        <p:nvSpPr>
          <p:cNvPr id="125" name="Shape 125"/>
          <p:cNvSpPr/>
          <p:nvPr/>
        </p:nvSpPr>
        <p:spPr>
          <a:xfrm>
            <a:off x="525262" y="1380226"/>
            <a:ext cx="10882062" cy="401135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Arial"/>
              <a:buAutoNum type="arabicPeriod"/>
            </a:pPr>
            <a:r>
              <a:rPr lang="en-US" sz="2000" dirty="0">
                <a:sym typeface="Calibri"/>
              </a:rPr>
              <a:t>Wear light-colored clothing so you can easily </a:t>
            </a:r>
            <a:r>
              <a:rPr lang="en-US" sz="2000" dirty="0"/>
              <a:t>see any ticks and remove them before they can attach</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Tuck your pants into your socks.</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Check for ticks on clothing or skin every few hours and at the end of the day. Prompt removal of attached ticks will reduce the risk of tick-borne disease.</a:t>
            </a:r>
            <a:endParaRPr sz="2000" dirty="0">
              <a:sym typeface="Trebuchet MS"/>
            </a:endParaRPr>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Stay on cleared, well-traveled trails.  Avoid dense woods and bushy areas.  </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Avoid sitting directly on the ground or on stone walls.</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Take a shower as soon as possible after going outdoors to wash off and  look for ticks that may be on you.</a:t>
            </a:r>
            <a:endParaRPr sz="2000" dirty="0"/>
          </a:p>
          <a:p>
            <a:pPr marL="285750" marR="0" lvl="0" indent="-285750" algn="l" rtl="0">
              <a:spcBef>
                <a:spcPts val="1400"/>
              </a:spcBef>
              <a:spcAft>
                <a:spcPts val="0"/>
              </a:spcAft>
              <a:buClr>
                <a:srgbClr val="000000"/>
              </a:buClr>
              <a:buSzPts val="1800"/>
              <a:buFont typeface="Arial"/>
              <a:buAutoNum type="arabicPeriod"/>
            </a:pPr>
            <a:r>
              <a:rPr lang="en-US" sz="2000" dirty="0">
                <a:sym typeface="Calibri"/>
              </a:rPr>
              <a:t>Check your pets for ticks when they come in from being outdoors.</a:t>
            </a:r>
            <a:endParaRPr sz="2000" dirty="0"/>
          </a:p>
          <a:p>
            <a:pPr marL="285750" marR="0" lvl="0" indent="-285750" algn="l" rtl="0">
              <a:spcBef>
                <a:spcPts val="1400"/>
              </a:spcBef>
              <a:spcAft>
                <a:spcPts val="0"/>
              </a:spcAft>
              <a:buClr>
                <a:srgbClr val="000000"/>
              </a:buClr>
              <a:buSzPts val="1800"/>
              <a:buFont typeface="Arial"/>
              <a:buAutoNum type="arabicPeriod"/>
            </a:pPr>
            <a:r>
              <a:rPr lang="en-US" sz="2000" dirty="0">
                <a:sym typeface="Calibri"/>
              </a:rPr>
              <a:t>Clean the clothes you wore outside. Non-washable gear (backpacks etc.) can placed in a hot dryer for 10 minutes, which will kill any ticks that are on them.</a:t>
            </a:r>
            <a:endParaRPr sz="2000" dirty="0">
              <a:sym typeface="Calibri"/>
            </a:endParaRPr>
          </a:p>
          <a:p>
            <a:pPr marL="285750" marR="0" lvl="0" indent="-285750" algn="l" rtl="0">
              <a:spcBef>
                <a:spcPts val="1400"/>
              </a:spcBef>
              <a:spcAft>
                <a:spcPts val="0"/>
              </a:spcAft>
              <a:buClr>
                <a:schemeClr val="dk1"/>
              </a:buClr>
              <a:buSzPts val="1800"/>
              <a:buFont typeface="Calibri"/>
              <a:buAutoNum type="arabicPeriod"/>
            </a:pPr>
            <a:r>
              <a:rPr lang="en-US" sz="2000" dirty="0">
                <a:sym typeface="Calibri"/>
              </a:rPr>
              <a:t>Use EPA registered insect repellent according to the label. You should ask your parents or another adult to help you to make sure you do it safely. </a:t>
            </a:r>
            <a:endParaRPr sz="2000" dirty="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954043" y="504825"/>
            <a:ext cx="8596668"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800"/>
              <a:buFont typeface="Trebuchet MS"/>
              <a:buNone/>
            </a:pPr>
            <a:r>
              <a:rPr lang="en-US" sz="2800" b="0" i="0" u="none" strike="noStrike" cap="none" dirty="0">
                <a:solidFill>
                  <a:srgbClr val="0070C0"/>
                </a:solidFill>
                <a:latin typeface="Trebuchet MS"/>
                <a:ea typeface="Trebuchet MS"/>
                <a:cs typeface="Trebuchet MS"/>
                <a:sym typeface="Trebuchet MS"/>
              </a:rPr>
              <a:t>Slide intentionally left blank for educators to add information about local tick related information</a:t>
            </a:r>
            <a:endParaRPr sz="2800" b="0" i="0" u="none" strike="noStrike" cap="none" dirty="0">
              <a:solidFill>
                <a:srgbClr val="0070C0"/>
              </a:solidFill>
              <a:latin typeface="Trebuchet MS"/>
              <a:ea typeface="Trebuchet MS"/>
              <a:cs typeface="Trebuchet MS"/>
              <a:sym typeface="Trebuchet MS"/>
            </a:endParaRPr>
          </a:p>
        </p:txBody>
      </p:sp>
      <p:sp>
        <p:nvSpPr>
          <p:cNvPr id="132" name="Shape 1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251459" algn="l" rtl="0">
              <a:spcBef>
                <a:spcPts val="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386191" y="343950"/>
            <a:ext cx="9623917" cy="132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Trebuchet MS"/>
              <a:buNone/>
            </a:pPr>
            <a:r>
              <a:rPr lang="en-US" sz="4000" b="1" i="0" u="none" strike="noStrike" cap="none" dirty="0">
                <a:solidFill>
                  <a:srgbClr val="0070C0"/>
                </a:solidFill>
                <a:latin typeface="Trebuchet MS"/>
                <a:ea typeface="Trebuchet MS"/>
                <a:cs typeface="Trebuchet MS"/>
                <a:sym typeface="Trebuchet MS"/>
              </a:rPr>
              <a:t>How To Remove A Tick If You Find One</a:t>
            </a:r>
            <a:endParaRPr lang="en-US" sz="4000" b="1" dirty="0">
              <a:solidFill>
                <a:srgbClr val="0070C0"/>
              </a:solidFill>
            </a:endParaRPr>
          </a:p>
        </p:txBody>
      </p:sp>
      <p:sp>
        <p:nvSpPr>
          <p:cNvPr id="140" name="Shape 140"/>
          <p:cNvSpPr txBox="1"/>
          <p:nvPr/>
        </p:nvSpPr>
        <p:spPr>
          <a:xfrm>
            <a:off x="5779699" y="1252272"/>
            <a:ext cx="6193766" cy="3493125"/>
          </a:xfrm>
          <a:prstGeom prst="rect">
            <a:avLst/>
          </a:prstGeom>
          <a:noFill/>
          <a:ln>
            <a:noFill/>
          </a:ln>
        </p:spPr>
        <p:txBody>
          <a:bodyPr spcFirstLastPara="1" wrap="square" lIns="91425" tIns="91425" rIns="91425" bIns="91425" anchor="ctr" anchorCtr="0">
            <a:noAutofit/>
          </a:bodyPr>
          <a:lstStyle/>
          <a:p>
            <a:pPr marL="0" lvl="0" indent="0" rtl="0">
              <a:spcBef>
                <a:spcPts val="600"/>
              </a:spcBef>
              <a:spcAft>
                <a:spcPts val="1200"/>
              </a:spcAft>
              <a:buNone/>
            </a:pPr>
            <a:endParaRPr sz="2400" dirty="0"/>
          </a:p>
          <a:p>
            <a:pPr marL="0" lvl="0" indent="0" rtl="0">
              <a:spcBef>
                <a:spcPts val="600"/>
              </a:spcBef>
              <a:spcAft>
                <a:spcPts val="1200"/>
              </a:spcAft>
              <a:buNone/>
            </a:pPr>
            <a:r>
              <a:rPr lang="en-US" sz="2800" dirty="0"/>
              <a:t>Use fine-tipped tweezers to grasp near the head and pull upward</a:t>
            </a:r>
            <a:endParaRPr sz="2800" dirty="0"/>
          </a:p>
          <a:p>
            <a:pPr marL="0" lvl="0" indent="0" rtl="0">
              <a:spcBef>
                <a:spcPts val="600"/>
              </a:spcBef>
              <a:spcAft>
                <a:spcPts val="1200"/>
              </a:spcAft>
              <a:buNone/>
            </a:pPr>
            <a:r>
              <a:rPr lang="en-US" sz="2800" dirty="0"/>
              <a:t>Grasp tick as close to the skin as possible</a:t>
            </a:r>
            <a:endParaRPr sz="2800" dirty="0"/>
          </a:p>
          <a:p>
            <a:pPr marL="0" lvl="0" indent="0" rtl="0">
              <a:spcBef>
                <a:spcPts val="600"/>
              </a:spcBef>
              <a:spcAft>
                <a:spcPts val="1200"/>
              </a:spcAft>
              <a:buNone/>
            </a:pPr>
            <a:r>
              <a:rPr lang="en-US" sz="2800" dirty="0"/>
              <a:t>Do not squeeze the belly of the tick</a:t>
            </a:r>
            <a:endParaRPr sz="2800" dirty="0"/>
          </a:p>
        </p:txBody>
      </p:sp>
      <p:sp>
        <p:nvSpPr>
          <p:cNvPr id="141" name="Shape 141"/>
          <p:cNvSpPr txBox="1"/>
          <p:nvPr/>
        </p:nvSpPr>
        <p:spPr>
          <a:xfrm>
            <a:off x="797196" y="4617032"/>
            <a:ext cx="4676883" cy="9728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dk1"/>
                </a:solidFill>
                <a:latin typeface="Trebuchet MS"/>
                <a:ea typeface="Trebuchet MS"/>
                <a:cs typeface="Trebuchet MS"/>
                <a:sym typeface="Trebuchet MS"/>
              </a:rPr>
              <a:t>Click on the picture to watch a video on tick removal from the</a:t>
            </a: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New York State Department of Health</a:t>
            </a:r>
            <a:endParaRPr sz="1800" dirty="0"/>
          </a:p>
        </p:txBody>
      </p:sp>
      <p:pic>
        <p:nvPicPr>
          <p:cNvPr id="2" name="Picture 1"/>
          <p:cNvPicPr>
            <a:picLocks noChangeAspect="1"/>
          </p:cNvPicPr>
          <p:nvPr/>
        </p:nvPicPr>
        <p:blipFill>
          <a:blip r:embed="rId4"/>
          <a:stretch>
            <a:fillRect/>
          </a:stretch>
        </p:blipFill>
        <p:spPr>
          <a:xfrm>
            <a:off x="899348" y="2045282"/>
            <a:ext cx="4574731" cy="2319683"/>
          </a:xfrm>
          <a:prstGeom prst="rect">
            <a:avLst/>
          </a:prstGeom>
        </p:spPr>
      </p:pic>
      <p:pic>
        <p:nvPicPr>
          <p:cNvPr id="4" name="oGrK4ZKUfhQ"/>
          <p:cNvPicPr>
            <a:picLocks noRot="1" noChangeAspect="1"/>
          </p:cNvPicPr>
          <p:nvPr>
            <a:videoFile r:link="rId1"/>
          </p:nvPr>
        </p:nvPicPr>
        <p:blipFill>
          <a:blip r:embed="rId5"/>
          <a:stretch>
            <a:fillRect/>
          </a:stretch>
        </p:blipFill>
        <p:spPr>
          <a:xfrm>
            <a:off x="902079" y="2045282"/>
            <a:ext cx="4572000" cy="2571750"/>
          </a:xfrm>
          <a:prstGeom prst="rect">
            <a:avLst/>
          </a:prstGeom>
        </p:spPr>
      </p:pic>
      <p:pic>
        <p:nvPicPr>
          <p:cNvPr id="10" name="Shape 139">
            <a:hlinkClick r:id="rId6"/>
          </p:cNvPr>
          <p:cNvPicPr preferRelativeResize="0">
            <a:picLocks noGrp="1"/>
          </p:cNvPicPr>
          <p:nvPr>
            <p:ph idx="1"/>
          </p:nvPr>
        </p:nvPicPr>
        <p:blipFill rotWithShape="1">
          <a:blip r:embed="rId7">
            <a:alphaModFix/>
          </a:blip>
          <a:srcRect/>
          <a:stretch/>
        </p:blipFill>
        <p:spPr>
          <a:xfrm>
            <a:off x="7418718" y="4617032"/>
            <a:ext cx="2277142" cy="908322"/>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1094</Words>
  <Application>Microsoft Office PowerPoint</Application>
  <PresentationFormat>Widescreen</PresentationFormat>
  <Paragraphs>78</Paragraphs>
  <Slides>10</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Noto Sans Symbols</vt:lpstr>
      <vt:lpstr>Calibri Light</vt:lpstr>
      <vt:lpstr>Calibri</vt:lpstr>
      <vt:lpstr>Arial</vt:lpstr>
      <vt:lpstr>Trebuchet MS</vt:lpstr>
      <vt:lpstr>Arial Narrow</vt:lpstr>
      <vt:lpstr>Office Theme</vt:lpstr>
      <vt:lpstr>Lyme Disease and Ticks</vt:lpstr>
      <vt:lpstr>How to Use This Presentation</vt:lpstr>
      <vt:lpstr>What is a Tick?</vt:lpstr>
      <vt:lpstr>What is a Tick-Borne Disease</vt:lpstr>
      <vt:lpstr>Signs of Lyme Disease</vt:lpstr>
      <vt:lpstr>How Common is Lyme Disease</vt:lpstr>
      <vt:lpstr>How to Avoid Ticks</vt:lpstr>
      <vt:lpstr>Slide intentionally left blank for educators to add information about local tick related information</vt:lpstr>
      <vt:lpstr>How To Remove A Tick If You Find One</vt:lpstr>
      <vt:lpstr>After You Remove A Tick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Lyme Disease and Ticks</dc:title>
  <dc:creator>Janet Fitzpatrick</dc:creator>
  <cp:lastModifiedBy>Janet Fitzpatrick</cp:lastModifiedBy>
  <cp:revision>14</cp:revision>
  <dcterms:modified xsi:type="dcterms:W3CDTF">2024-07-29T15:59:00Z</dcterms:modified>
</cp:coreProperties>
</file>